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9" r:id="rId27"/>
    <p:sldId id="634" r:id="rId28"/>
    <p:sldId id="281" r:id="rId29"/>
    <p:sldId id="631" r:id="rId30"/>
    <p:sldId id="282" r:id="rId31"/>
    <p:sldId id="645" r:id="rId32"/>
    <p:sldId id="277" r:id="rId33"/>
    <p:sldId id="259" r:id="rId34"/>
    <p:sldId id="637" r:id="rId35"/>
    <p:sldId id="258" r:id="rId36"/>
    <p:sldId id="305" r:id="rId37"/>
    <p:sldId id="262" r:id="rId38"/>
    <p:sldId id="293" r:id="rId39"/>
    <p:sldId id="294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09/21/2023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21.09.2023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21.09.2023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21.09.2023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dlbook.github.io/udlbook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218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</a:t>
            </a:r>
            <a:r>
              <a:rPr lang="en-GB" b="1" dirty="0"/>
              <a:t>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</a:t>
            </a:r>
          </a:p>
          <a:p>
            <a:pPr marL="0" indent="0">
              <a:buNone/>
            </a:pPr>
            <a:r>
              <a:rPr lang="en-GB" dirty="0"/>
              <a:t>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EF86E-3DF4-87B4-101F-15384917C59E}"/>
              </a:ext>
            </a:extLst>
          </p:cNvPr>
          <p:cNvSpPr txBox="1"/>
          <p:nvPr/>
        </p:nvSpPr>
        <p:spPr>
          <a:xfrm>
            <a:off x="11599833" y="579314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00E0C-044C-2619-EACA-FD3A1872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91" y="2574134"/>
            <a:ext cx="5131760" cy="32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blipFill>
                <a:blip r:embed="rId4"/>
                <a:stretch>
                  <a:fillRect t="-10000" r="-2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82301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B84F89-5FF0-36FD-E5EB-28CC45256527}"/>
              </a:ext>
            </a:extLst>
          </p:cNvPr>
          <p:cNvSpPr txBox="1"/>
          <p:nvPr/>
        </p:nvSpPr>
        <p:spPr>
          <a:xfrm>
            <a:off x="6865756" y="1484490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BB2BA8-C18D-23AA-2B95-9F93566488B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06559" y="1853822"/>
            <a:ext cx="147144" cy="33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 (e.g.,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9D2ADB-1A71-F286-C7C5-FD3D63BD0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convolutions with kernels (local groups of values, e.g., pixels from an object, highly correlated) in place of general matrix multiplications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8213834" y="666198"/>
            <a:ext cx="38292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l</a:t>
            </a:r>
            <a:r>
              <a:rPr lang="en-DE" sz="2000" b="1" dirty="0"/>
              <a:t>earned parameters</a:t>
            </a:r>
            <a:r>
              <a:rPr lang="en-GB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connection to </a:t>
            </a:r>
            <a:r>
              <a:rPr lang="en-GB" sz="2000" b="1" dirty="0"/>
              <a:t>local patches</a:t>
            </a:r>
            <a:r>
              <a:rPr lang="en-GB" sz="2000" dirty="0"/>
              <a:t> of previous layer’s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shared over entire image (common learning across image)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C0EE3-BF88-8F05-747E-E3C56E26615C}"/>
              </a:ext>
            </a:extLst>
          </p:cNvPr>
          <p:cNvCxnSpPr>
            <a:cxnSpLocks/>
          </p:cNvCxnSpPr>
          <p:nvPr/>
        </p:nvCxnSpPr>
        <p:spPr>
          <a:xfrm>
            <a:off x="9482959" y="1024759"/>
            <a:ext cx="1206062" cy="1496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94056-2EB7-0362-D275-E5464E699514}"/>
              </a:ext>
            </a:extLst>
          </p:cNvPr>
          <p:cNvCxnSpPr/>
          <p:nvPr/>
        </p:nvCxnSpPr>
        <p:spPr>
          <a:xfrm flipH="1">
            <a:off x="9687910" y="1316421"/>
            <a:ext cx="1001111" cy="1205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B83D6A-99CC-E407-ACAA-F6DE6403698D}"/>
              </a:ext>
            </a:extLst>
          </p:cNvPr>
          <p:cNvSpPr txBox="1"/>
          <p:nvPr/>
        </p:nvSpPr>
        <p:spPr>
          <a:xfrm>
            <a:off x="9700758" y="5592996"/>
            <a:ext cx="119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03" y="4131436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1192190" y="4624752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582368" y="546769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27B905-BB23-7DA2-061C-7C1693BD777C}"/>
              </a:ext>
            </a:extLst>
          </p:cNvPr>
          <p:cNvSpPr txBox="1"/>
          <p:nvPr/>
        </p:nvSpPr>
        <p:spPr>
          <a:xfrm>
            <a:off x="1733908" y="6264553"/>
            <a:ext cx="119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7121893" cy="47580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 over several layers: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855"/>
            <a:ext cx="6949966" cy="45984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r</a:t>
            </a:r>
            <a:r>
              <a:rPr lang="en-DE" sz="2400" dirty="0"/>
              <a:t>eplacing outputs of neighboring nodes with summary statistic (</a:t>
            </a:r>
            <a:r>
              <a:rPr lang="en-GB" sz="2400" dirty="0"/>
              <a:t>e.g., maximum or average value of nodes)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non-linear down-sampling (regularization)</a:t>
            </a:r>
            <a:endParaRPr lang="en-DE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pooling</a:t>
            </a:r>
            <a:r>
              <a:rPr lang="en-DE" sz="2400" dirty="0"/>
              <a:t> </a:t>
            </a:r>
            <a:r>
              <a:rPr lang="en-GB" sz="2400" dirty="0"/>
              <a:t>is </a:t>
            </a:r>
            <a:r>
              <a:rPr lang="en-DE" sz="2400" dirty="0"/>
              <a:t>translation invarian</a:t>
            </a:r>
            <a:r>
              <a:rPr lang="en-GB" sz="2400" dirty="0"/>
              <a:t>t</a:t>
            </a:r>
            <a:r>
              <a:rPr lang="en-DE" sz="2400" dirty="0"/>
              <a:t>: no interest in exact position</a:t>
            </a:r>
            <a:r>
              <a:rPr lang="en-GB" sz="2400" dirty="0"/>
              <a:t> of, e.g., maximum value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pooling over features learned by separate kernels (cross-channel pooling) can </a:t>
            </a:r>
            <a:r>
              <a:rPr lang="en-GB" sz="2400" dirty="0"/>
              <a:t>also </a:t>
            </a:r>
            <a:r>
              <a:rPr lang="en-DE" sz="2400" dirty="0"/>
              <a:t>learn other transformation invariances</a:t>
            </a:r>
            <a:r>
              <a:rPr lang="en-GB" sz="2400" dirty="0"/>
              <a:t>, like rotation or scale</a:t>
            </a:r>
          </a:p>
          <a:p>
            <a:pPr marL="0" indent="0">
              <a:buNone/>
            </a:pPr>
            <a:r>
              <a:rPr lang="en-GB" sz="2400" dirty="0"/>
              <a:t>(convolutions can detect same translated motif across entire image, but not rotated or scaled versions of it)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58" y="1690688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187597" y="132135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4504764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162040" y="586811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334474" y="32708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976224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527577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4643224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710729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4217283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589076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987851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710729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4022371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4217283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721429"/>
            <a:ext cx="6509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CNN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87A41E-23BE-3617-A293-9EA148254764}"/>
              </a:ext>
            </a:extLst>
          </p:cNvPr>
          <p:cNvSpPr/>
          <p:nvPr/>
        </p:nvSpPr>
        <p:spPr>
          <a:xfrm rot="5400000">
            <a:off x="2281454" y="610911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71A8A-8875-2BB9-8C84-20AB074CF68B}"/>
              </a:ext>
            </a:extLst>
          </p:cNvPr>
          <p:cNvSpPr txBox="1"/>
          <p:nvPr/>
        </p:nvSpPr>
        <p:spPr>
          <a:xfrm>
            <a:off x="1946681" y="2552762"/>
            <a:ext cx="8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C1FB-03F1-4ADD-5A4D-76495749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Translation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4F3EA-5857-E0BA-63B3-D21D6B1AF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61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/>
              <a:t>invariance</a:t>
            </a:r>
            <a:r>
              <a:rPr lang="en-GB" sz="2600" dirty="0"/>
              <a:t>: same output regardless how input is shifted</a:t>
            </a:r>
          </a:p>
          <a:p>
            <a:pPr marL="0" indent="0">
              <a:buNone/>
            </a:pPr>
            <a:r>
              <a:rPr lang="en-GB" sz="2600" dirty="0"/>
              <a:t>in CNN: pooling</a:t>
            </a:r>
          </a:p>
          <a:p>
            <a:pPr marL="0" indent="0">
              <a:buNone/>
            </a:pPr>
            <a:r>
              <a:rPr lang="en-GB" sz="2600" dirty="0"/>
              <a:t>example: object detected, no matter if in upper left or lower right corner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5CA9E-3895-2DEE-2978-B029160DD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061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/>
              <a:t>equivariance</a:t>
            </a:r>
            <a:r>
              <a:rPr lang="en-GB" sz="2600" dirty="0"/>
              <a:t>: shift of input corresponds to shift of output</a:t>
            </a:r>
          </a:p>
          <a:p>
            <a:pPr marL="0" indent="0">
              <a:buNone/>
            </a:pPr>
            <a:r>
              <a:rPr lang="en-GB" sz="2600" dirty="0"/>
              <a:t>in CNN: convolution</a:t>
            </a:r>
          </a:p>
          <a:p>
            <a:pPr marL="0" indent="0">
              <a:buNone/>
            </a:pPr>
            <a:r>
              <a:rPr lang="en-GB" sz="2600" dirty="0"/>
              <a:t>example: feature maps conserving spatial information of inputs (e.g., relative positions of eyes and nose useful for later face 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A91A5-9F49-12BD-CB9A-198AF7BF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E74DE-DA95-D8F0-F8B8-6169577E8C92}"/>
              </a:ext>
            </a:extLst>
          </p:cNvPr>
          <p:cNvSpPr txBox="1"/>
          <p:nvPr/>
        </p:nvSpPr>
        <p:spPr>
          <a:xfrm>
            <a:off x="1927335" y="5055711"/>
            <a:ext cx="8337331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locality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convolution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</a:t>
            </a:r>
            <a:r>
              <a:rPr lang="en-GB" sz="2300" dirty="0"/>
              <a:t> invariant to translation</a:t>
            </a:r>
            <a:endParaRPr lang="en-DE" sz="2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9CA6F-9DE3-B82D-7A02-EC4CE4E64BFF}"/>
              </a:ext>
            </a:extLst>
          </p:cNvPr>
          <p:cNvSpPr txBox="1"/>
          <p:nvPr/>
        </p:nvSpPr>
        <p:spPr>
          <a:xfrm>
            <a:off x="7839819" y="5761891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spatial inductive bias</a:t>
            </a:r>
            <a:endParaRPr lang="en-DE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A22F930-891F-4666-E486-293F1FB9C13D}"/>
              </a:ext>
            </a:extLst>
          </p:cNvPr>
          <p:cNvSpPr/>
          <p:nvPr/>
        </p:nvSpPr>
        <p:spPr>
          <a:xfrm>
            <a:off x="7492978" y="5495134"/>
            <a:ext cx="351198" cy="9450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88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examples: linear response (linear regression), maximum margin (SVM), nearest </a:t>
            </a:r>
            <a:r>
              <a:rPr lang="en-GB" dirty="0" err="1"/>
              <a:t>neighbors</a:t>
            </a:r>
            <a:r>
              <a:rPr lang="en-GB" dirty="0"/>
              <a:t> (</a:t>
            </a:r>
            <a:r>
              <a:rPr lang="en-GB" dirty="0" err="1"/>
              <a:t>kNN</a:t>
            </a:r>
            <a:r>
              <a:rPr lang="en-GB" dirty="0"/>
              <a:t>), spatial structure (CNN)</a:t>
            </a:r>
          </a:p>
          <a:p>
            <a:pPr marL="0" indent="0">
              <a:buNone/>
            </a:pPr>
            <a:r>
              <a:rPr lang="en-GB" dirty="0"/>
              <a:t>but also: different regularization and optimization methods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crucial piece of generalization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16" y="4713112"/>
            <a:ext cx="11974288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(supposedly) 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10450</TotalTime>
  <Words>2549</Words>
  <Application>Microsoft Office PowerPoint</Application>
  <PresentationFormat>Widescreen</PresentationFormat>
  <Paragraphs>400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Summary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Important Details: Striding and Padding</vt:lpstr>
      <vt:lpstr>Regularization Effects</vt:lpstr>
      <vt:lpstr>Another Ingredient: Pooling</vt:lpstr>
      <vt:lpstr>Putting It All Together</vt:lpstr>
      <vt:lpstr>The Pivotal Moment: AlexNet</vt:lpstr>
      <vt:lpstr>Translation Symmetries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Wick, Felix</cp:lastModifiedBy>
  <cp:revision>236</cp:revision>
  <dcterms:created xsi:type="dcterms:W3CDTF">2022-07-19T09:26:52Z</dcterms:created>
  <dcterms:modified xsi:type="dcterms:W3CDTF">2023-09-21T12:01:12Z</dcterms:modified>
</cp:coreProperties>
</file>